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2"/>
  </p:notesMasterIdLst>
  <p:sldIdLst>
    <p:sldId id="362" r:id="rId2"/>
    <p:sldId id="260" r:id="rId3"/>
    <p:sldId id="509" r:id="rId4"/>
    <p:sldId id="467" r:id="rId5"/>
    <p:sldId id="483" r:id="rId6"/>
    <p:sldId id="484" r:id="rId7"/>
    <p:sldId id="485" r:id="rId8"/>
    <p:sldId id="482" r:id="rId9"/>
    <p:sldId id="478" r:id="rId10"/>
    <p:sldId id="479" r:id="rId11"/>
    <p:sldId id="486" r:id="rId12"/>
    <p:sldId id="480" r:id="rId13"/>
    <p:sldId id="481" r:id="rId14"/>
    <p:sldId id="487" r:id="rId15"/>
    <p:sldId id="488" r:id="rId16"/>
    <p:sldId id="490" r:id="rId17"/>
    <p:sldId id="507" r:id="rId18"/>
    <p:sldId id="489" r:id="rId19"/>
    <p:sldId id="491" r:id="rId20"/>
    <p:sldId id="508" r:id="rId21"/>
    <p:sldId id="492" r:id="rId22"/>
    <p:sldId id="510" r:id="rId23"/>
    <p:sldId id="493" r:id="rId24"/>
    <p:sldId id="494" r:id="rId25"/>
    <p:sldId id="495" r:id="rId26"/>
    <p:sldId id="496" r:id="rId27"/>
    <p:sldId id="497" r:id="rId28"/>
    <p:sldId id="498" r:id="rId29"/>
    <p:sldId id="500" r:id="rId30"/>
    <p:sldId id="512" r:id="rId31"/>
    <p:sldId id="501" r:id="rId32"/>
    <p:sldId id="502" r:id="rId33"/>
    <p:sldId id="503" r:id="rId34"/>
    <p:sldId id="504" r:id="rId35"/>
    <p:sldId id="505" r:id="rId36"/>
    <p:sldId id="511" r:id="rId37"/>
    <p:sldId id="506" r:id="rId38"/>
    <p:sldId id="477" r:id="rId39"/>
    <p:sldId id="361" r:id="rId40"/>
    <p:sldId id="375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6581" autoAdjust="0"/>
  </p:normalViewPr>
  <p:slideViewPr>
    <p:cSldViewPr snapToGrid="0">
      <p:cViewPr varScale="1">
        <p:scale>
          <a:sx n="72" d="100"/>
          <a:sy n="72" d="100"/>
        </p:scale>
        <p:origin x="110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130903-814C-42DE-88C1-967B5FDD450B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BC9EF3-EF9C-4BC6-9ED4-135EB13F2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740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/>
              <a:t>Big paper by Microsoft after they invested 10BB in OpenAI. This is one for their big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C9EF3-EF9C-4BC6-9ED4-135EB13F2C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699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60E21-71A6-AEFF-62E7-5F364A5DF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B44B25-C209-5AE9-F4BB-DDCFC3A74F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825936-B4D2-3645-AB75-F97A7C122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A280A-7E91-D703-46C2-4039001698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C9EF3-EF9C-4BC6-9ED4-135EB13F2C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59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5E5EE-37AF-D3BC-0498-6A521FE64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8F7894-1FCC-E338-CB55-D7E98F3CDD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0DB2AC-AF30-0CCD-242E-F6FD7CA90B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48BEC-C04B-4E28-1478-D8B86F932B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C9EF3-EF9C-4BC6-9ED4-135EB13F2C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5441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A5F9D-EF1E-91FB-03B9-39CFA6680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6FF06C-411F-52D8-A780-A384F80D78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B1E2D9-4BC4-9E82-813A-6B278BE8DB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F556F-F1CE-4DB5-328D-069F43EA74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C9EF3-EF9C-4BC6-9ED4-135EB13F2C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8626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B561A-A669-622B-278A-56C3E2BE2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FCB139-A821-9A53-1CCE-981A0A97A1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2566D0-A3A0-E5BD-D4C4-03C725462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F7250C-C206-EA0D-C2DF-44E15E3480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C9EF3-EF9C-4BC6-9ED4-135EB13F2C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446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AFBAD-8405-96CD-2402-A9BABF979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7DEB5F-3A3D-102D-7C7C-EC45FA2C61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99EA9F-B2A9-A3A4-EE08-F61C9C6A43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9003D-5678-3389-305C-AA6CE5DC6E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C9EF3-EF9C-4BC6-9ED4-135EB13F2C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292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009BF-3CAA-1FAF-6D6D-F0754D96B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87C184-8C10-23EB-8AEF-DA5EF1E0F6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04C88F-4DA4-29F9-FD8D-4156C38602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F479BF-648C-4819-4A8B-442A6B0C10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C9EF3-EF9C-4BC6-9ED4-135EB13F2C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3381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19FDC-98C3-5BB6-CB9C-ADA47619A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942539-39D8-9AA7-D998-371872C83E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357F02-49EF-BCD5-6F4E-AAAB5AD891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11499-5D40-C8D3-13A5-10F98C56A6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C9EF3-EF9C-4BC6-9ED4-135EB13F2C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6324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988E1-41D3-8F07-4CBA-C20A258C6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29592E-C070-BEE7-2C4A-9845568B67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DF57A0-85BE-3462-7123-0B67E0AA5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Symbolic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259A3-8518-9942-DBB0-C0170F8A69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C9EF3-EF9C-4BC6-9ED4-135EB13F2C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857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0DA2A-9270-CB9B-DD8C-7F91D428D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383EDB-6A3B-72BF-F72A-9DF09D66D3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2993A2-6787-4137-A201-35F70EFA05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21D5D-8A09-10A1-B5A1-77B807C193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C9EF3-EF9C-4BC6-9ED4-135EB13F2C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3198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5C4C5-66FC-4157-BBE6-DB362F5FE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EC131A-FE4E-C883-B8CC-F8BC0F8C59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1DEA54-615A-4539-3093-3027CF1825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Symbolic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D48741-9E9F-9EDF-71B2-C2DA890068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C9EF3-EF9C-4BC6-9ED4-135EB13F2C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07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C9EF3-EF9C-4BC6-9ED4-135EB13F2C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545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28DE7-BD5C-A16F-8FEF-6C5D1CCCA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5D69B5-9E28-63B9-F3BB-C435CB2A86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A66A23-81EC-866F-8483-8D6B7885D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14AE0-E5BB-1551-C77A-9B715324A4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C9EF3-EF9C-4BC6-9ED4-135EB13F2C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741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DD3DE-3147-15B4-022B-4D1973BE8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24BA6F-426E-AD4B-DAEA-F55B97C78A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63DC15-7758-74BD-227B-518E6676A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Symbolic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90E46-C402-E57F-859B-51BCEB6697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C9EF3-EF9C-4BC6-9ED4-135EB13F2C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8313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088D5-BD95-D5EA-FFED-A0B6E3D6D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84397C-65F5-C572-9CAA-1A0FD5956E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33DBA2-49F2-07D3-2C52-9601B7A018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Symbolic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2E0BD-6280-84D0-5120-36FB3AF19A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C9EF3-EF9C-4BC6-9ED4-135EB13F2C0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5065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E373D-B773-0B99-179E-FFB8D8F00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FA8CB1-584B-B0D4-59BC-7ABFEBDD16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84058D-E228-8C12-7D39-2DAA9A932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Symbolic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7DB129-1E97-E5EA-ECA2-0980D306C6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C9EF3-EF9C-4BC6-9ED4-135EB13F2C0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621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94B23-B12A-0E58-50BF-7410C3BEF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F824E3-E39B-06A5-2F96-0DC70E7569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34367C-7975-3869-525C-AA628EF288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Symbolic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85FCA-EC3F-E025-54B5-BD1CC9C386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C9EF3-EF9C-4BC6-9ED4-135EB13F2C0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414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6B8D9-2322-EE2E-D384-55D5DC792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2080DD-DE63-D00B-BE07-8EBDED83C1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07D787-023B-401B-A619-6FCE33952F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Symbolic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4F390-27CE-6DE3-C550-BAD22A12C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C9EF3-EF9C-4BC6-9ED4-135EB13F2C0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7502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F287F-9743-E28F-AEA7-215E315C1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CD8885-3FF3-E81C-A1FB-6382B63732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23F245-D389-5D9E-CC69-0350A6C982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Symbolic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96D45-3393-FB61-CD07-CD5F24BB91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C9EF3-EF9C-4BC6-9ED4-135EB13F2C0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045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D2EC4-3698-71A7-3928-DECF4B7B8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A408B0-CC20-5360-43B8-490523420F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A920EF-BB85-3EF2-0EC4-3E5682CAD0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Symbolic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2F9C8-C6C3-7091-6760-7CC94C1366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C9EF3-EF9C-4BC6-9ED4-135EB13F2C0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800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16110-524B-A007-E5E2-61EFFB9A4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B4569E-5E3B-AC56-C955-6DB12B0C02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ACE0A0-5F4B-0681-CD19-8F8D748F81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Symbolic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43F040-51E4-16F4-9F0E-DA8789949D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C9EF3-EF9C-4BC6-9ED4-135EB13F2C0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939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2F4D7-B129-22F7-B92C-011AEBDAA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575374-1BDB-1EA4-9CEE-2B42CC36E5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A7C51E-0F44-0A8B-B463-9033203CE1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Symbolic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D843CF-C27A-BF8E-17B9-C75869216B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C9EF3-EF9C-4BC6-9ED4-135EB13F2C0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013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18714-ABE7-F6D3-5A6C-947A91988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C29FD5-0F8A-2184-A632-960C10D23F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4FF500-6DEA-1096-2850-5657B3A1B2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4F1E0F-4278-256C-2CFB-E69BFCB4F6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C9EF3-EF9C-4BC6-9ED4-135EB13F2C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74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3716E-56A0-3801-0EC9-70826D28F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3B34D0-04BF-94DD-3F75-BD3055F618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6EE427-067D-97EC-9613-F01D032E04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Symbolic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C2F7C2-7894-FA2A-AE18-40F65145CF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C9EF3-EF9C-4BC6-9ED4-135EB13F2C0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798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6C81B-CFF3-8D14-298E-558005DAD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B1274A-B47F-C86C-1060-56E7BC8206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FACAAA-CC9D-D7AA-82BC-97195551C9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Symbolic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64F47-0E77-EA7C-D80F-DDD71C5077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C9EF3-EF9C-4BC6-9ED4-135EB13F2C0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391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1BF26-076A-40BD-CEEA-28A91EE79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8329B1-5986-A7A5-C6E5-226E62643D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1FCCAB-E8BC-2231-A60D-362BFAEF89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Symbolic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17685D-39E3-5FF3-F5F7-45A74C53CD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C9EF3-EF9C-4BC6-9ED4-135EB13F2C0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5601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56A46-EFBB-AEA7-E440-940AFA2FE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77BFE6-8737-4C5A-74B2-A57AF9D00C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0832FA-01C5-65B9-8A5E-2D44BD663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Symbolic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D27EC-7287-9077-A8E7-A367FF1F6A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C9EF3-EF9C-4BC6-9ED4-135EB13F2C0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084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4B980-593B-1E04-230E-8D5C3B3E8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FAC204-0A7D-B2D2-A93C-1FC55AF502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9AD33D-BC77-FA31-F099-2A16DEB797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Symbolic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FF538-0DEC-558E-F23C-AB7E360331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C9EF3-EF9C-4BC6-9ED4-135EB13F2C0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4766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E6E15-1CEC-4624-1C09-3B2F6672A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D31EBE-8059-6333-EAC1-8F922BAE4D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1CF993-DDCC-8C09-E2C6-00E79AE95F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Symbolic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E7DD6-275C-FAFD-4480-65E69B85B8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C9EF3-EF9C-4BC6-9ED4-135EB13F2C0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3033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38099-5017-C4FC-D7C6-B313DAEAD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D11E24-06FD-E0DC-51BE-0622D28626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FBCDCD-8602-0F52-FA7C-3A6220A04C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Symbolic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E1E5E-2A11-DB2C-5F2A-4A804BF168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C9EF3-EF9C-4BC6-9ED4-135EB13F2C0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9291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406EB-61BE-6571-3304-4F356E38C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4935E5-A101-27B5-3649-B928541EA0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956A02-6D94-7692-8FA1-29A7FA6F84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Symbolic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1C28F-FF85-7E60-DFEF-2EA804B86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C9EF3-EF9C-4BC6-9ED4-135EB13F2C0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4305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C9EF3-EF9C-4BC6-9ED4-135EB13F2C0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860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C9EF3-EF9C-4BC6-9ED4-135EB13F2C0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09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C9EF3-EF9C-4BC6-9ED4-135EB13F2C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38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5826D-CCA9-7BA6-E978-399FCFCB5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0D5C46-6302-1625-03BB-07F246605F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A616D5-5F40-A0A6-67C0-48D4F89E5E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2C0C0-2F47-E9DE-FC0E-9155FFF7B6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C9EF3-EF9C-4BC6-9ED4-135EB13F2C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928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83A10-C7F7-6D68-AE83-547184EAC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81842D-CA6D-2069-DD21-0D08A2033D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47D72E-D47D-868E-903F-8568213F70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CA464-77E2-8BB1-7953-709EB16086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C9EF3-EF9C-4BC6-9ED4-135EB13F2C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754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F96F8-A539-7F74-3F77-E508CB46F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5F2F45-24D4-C453-6CAF-28E0933587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976F9F-D0A7-F6AD-938A-FAA4C1CA22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396A85-21D4-7E13-E056-C9DB747115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C9EF3-EF9C-4BC6-9ED4-135EB13F2C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26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3FC17-3BCD-375B-2FB6-B19729F11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81AF87-05C1-0D36-A21F-513539551B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974164-F64E-74DF-647B-308ED3ADB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CE40D4-E378-767D-5F13-B31EC79A48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C9EF3-EF9C-4BC6-9ED4-135EB13F2C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171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55C87-A30B-5238-CEB0-D0B5F9690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47385F-222A-E741-E636-B992E980D7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DB7BC4-26E6-52DF-96E2-BF7355DD47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5100B7-219E-CDD4-BC34-D18817DF0C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C9EF3-EF9C-4BC6-9ED4-135EB13F2C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91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C5D81-5B8B-42C6-9FB0-1B705C2759F4}" type="datetime1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KAN!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881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5A6C1-63CC-4D6B-A183-A8811C7109C8}" type="datetime1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KAN!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586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2313F-FFB0-4EB4-A3F7-C338A31002FE}" type="datetime1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KAN!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63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F6934-B42D-4F48-8FEC-526393D9577E}" type="datetime1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KAN!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65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F3A7B-AEDC-49A3-AA11-479717E1194A}" type="datetime1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KAN!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31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F1B7A-99E5-4053-97E6-4EFB9F202041}" type="datetime1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KAN!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139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346E-DAF0-4B94-BC24-171AF8F3972C}" type="datetime1">
              <a:rPr lang="en-US" smtClean="0"/>
              <a:t>12/6/2024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KAN!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86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994C7-CA97-4590-96AD-F646F44D881F}" type="datetime1">
              <a:rPr lang="en-US" smtClean="0"/>
              <a:t>12/6/2024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KAN!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876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BD19A-5BA3-4E74-A9EE-2678717BB0A8}" type="datetime1">
              <a:rPr lang="en-US" smtClean="0"/>
              <a:t>12/6/2024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KAN!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87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BC1D872-6849-4D89-930C-423514A38C82}" type="datetime1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KAN!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A39AD06-24D5-4BD7-A5D9-D7D60C888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11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63658-C938-4004-AB1B-08270E5A2FF7}" type="datetime1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KAN!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43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E4571B4-79A5-4FAA-9B60-D1E196A20263}" type="datetime1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KAN!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A39AD06-24D5-4BD7-A5D9-D7D60C88869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442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40777-6440-4CE6-9790-EE8D0C706B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427" y="748478"/>
            <a:ext cx="10860258" cy="3566160"/>
          </a:xfrm>
        </p:spPr>
        <p:txBody>
          <a:bodyPr/>
          <a:lstStyle/>
          <a:p>
            <a:pPr algn="ctr"/>
            <a:r>
              <a:rPr lang="en-US" sz="2800" b="1" spc="-5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I </a:t>
            </a:r>
            <a:r>
              <a:rPr lang="en-US" sz="2800" b="1" spc="-5" dirty="0" err="1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KAN't</a:t>
            </a:r>
            <a:r>
              <a:rPr lang="en-US" sz="2800" b="1" spc="-5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 Believe It's Not Neural Nets! </a:t>
            </a:r>
            <a:br>
              <a:rPr lang="en-US" sz="2800" spc="-5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</a:br>
            <a:r>
              <a:rPr lang="en-US" sz="2800" spc="-5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Kolmogorov-Arnold Networks Applications, Limitations, and Discussion</a:t>
            </a:r>
            <a:endParaRPr lang="en-US" sz="1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E82A29-74A2-464F-9A26-EE8AA77EC4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5356" y="4445146"/>
            <a:ext cx="10058400" cy="1528911"/>
          </a:xfrm>
        </p:spPr>
        <p:txBody>
          <a:bodyPr>
            <a:normAutofit/>
          </a:bodyPr>
          <a:lstStyle/>
          <a:p>
            <a:pPr marL="1045844" marR="5080" lvl="0" indent="-1033780" algn="ctr" defTabSz="457200" rtl="0" eaLnBrk="1" fontAlgn="auto" latinLnBrk="0" hangingPunct="1">
              <a:lnSpc>
                <a:spcPct val="100000"/>
              </a:lnSpc>
              <a:spcBef>
                <a:spcPts val="5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/>
              </a:rPr>
              <a:t>Presentation by TJ LaGrow</a:t>
            </a:r>
          </a:p>
          <a:p>
            <a:pPr marL="1045844" marR="5080" lvl="0" indent="-1033780" algn="ctr" defTabSz="457200" rtl="0" eaLnBrk="1" fontAlgn="auto" latinLnBrk="0" hangingPunct="1">
              <a:lnSpc>
                <a:spcPct val="100000"/>
              </a:lnSpc>
              <a:spcBef>
                <a:spcPts val="5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TReNDS Center MLBBQ </a:t>
            </a:r>
            <a:endParaRPr lang="en-US" sz="2000" cap="none" spc="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45844" marR="5080" lvl="0" indent="-1033780" algn="ctr" defTabSz="457200" rtl="0" eaLnBrk="1" fontAlgn="auto" latinLnBrk="0" hangingPunct="1">
              <a:lnSpc>
                <a:spcPct val="100000"/>
              </a:lnSpc>
              <a:spcBef>
                <a:spcPts val="5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9/27/2024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6CB34-B76A-4193-BF94-03FA275A7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A93C0-8C74-496A-AB95-2D47A055009B}"/>
              </a:ext>
            </a:extLst>
          </p:cNvPr>
          <p:cNvSpPr txBox="1"/>
          <p:nvPr/>
        </p:nvSpPr>
        <p:spPr>
          <a:xfrm>
            <a:off x="0" y="6050744"/>
            <a:ext cx="45159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KAN: Kolmogorov–Arnold Networks by Liu et. al.: https://arxiv.org/pdf/2404.19756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96A207-BBF8-6988-5BF3-366478C26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KAN!</a:t>
            </a: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A15C53F6-824E-B483-44FD-4828477675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05125" y="238125"/>
            <a:ext cx="6381750" cy="638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5097AA-3D08-2D94-8E79-8FBE3805EC95}"/>
              </a:ext>
            </a:extLst>
          </p:cNvPr>
          <p:cNvSpPr txBox="1"/>
          <p:nvPr/>
        </p:nvSpPr>
        <p:spPr>
          <a:xfrm>
            <a:off x="9377237" y="69557"/>
            <a:ext cx="2730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cropped by TJ LaGrow with </a:t>
            </a:r>
            <a:r>
              <a:rPr lang="en-US" sz="1000" dirty="0" err="1"/>
              <a:t>memed</a:t>
            </a:r>
            <a:r>
              <a:rPr lang="en-US" sz="1000" dirty="0"/>
              <a:t> butter</a:t>
            </a:r>
          </a:p>
          <a:p>
            <a:r>
              <a:rPr lang="en-US" sz="1000" dirty="0"/>
              <a:t>Khan made famous by a Shatner Scream</a:t>
            </a:r>
          </a:p>
        </p:txBody>
      </p:sp>
      <p:pic>
        <p:nvPicPr>
          <p:cNvPr id="9" name="Picture 8" descr="A container of butter with a label&#10;&#10;Description automatically generated">
            <a:extLst>
              <a:ext uri="{FF2B5EF4-FFF2-40B4-BE49-F238E27FC236}">
                <a16:creationId xmlns:a16="http://schemas.microsoft.com/office/drawing/2014/main" id="{ACBEFD11-8F7C-9188-6737-7112A7BAA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29" y="192667"/>
            <a:ext cx="4114095" cy="3000334"/>
          </a:xfrm>
          <a:prstGeom prst="rect">
            <a:avLst/>
          </a:prstGeom>
        </p:spPr>
      </p:pic>
      <p:pic>
        <p:nvPicPr>
          <p:cNvPr id="13" name="Picture 12" descr="A collage of a person with his mouth open&#10;&#10;Description automatically generated">
            <a:extLst>
              <a:ext uri="{FF2B5EF4-FFF2-40B4-BE49-F238E27FC236}">
                <a16:creationId xmlns:a16="http://schemas.microsoft.com/office/drawing/2014/main" id="{D839F964-FF1A-F4B0-3592-12283EDE05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302" y="662942"/>
            <a:ext cx="5814564" cy="2530059"/>
          </a:xfrm>
          <a:prstGeom prst="rect">
            <a:avLst/>
          </a:prstGeom>
        </p:spPr>
      </p:pic>
      <p:pic>
        <p:nvPicPr>
          <p:cNvPr id="14" name="Picture 13" descr="A diagram of a complex structure&#10;&#10;Description automatically generated with medium confidence">
            <a:extLst>
              <a:ext uri="{FF2B5EF4-FFF2-40B4-BE49-F238E27FC236}">
                <a16:creationId xmlns:a16="http://schemas.microsoft.com/office/drawing/2014/main" id="{07E032ED-8C56-E04D-5996-90D3019E9F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36" t="54519" r="3525" b="1277"/>
          <a:stretch/>
        </p:blipFill>
        <p:spPr>
          <a:xfrm>
            <a:off x="6427052" y="2023572"/>
            <a:ext cx="1491481" cy="104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481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CAF2A-1093-DAB7-7A88-5FDA84F5D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871BA1-9227-81F1-2211-7AFE0DF5D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10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4EA8C55-5CBA-CFE9-27AB-BB54E1391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KAN!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E511CF-5E7C-81BB-C685-CDD0D33FBDBE}"/>
              </a:ext>
            </a:extLst>
          </p:cNvPr>
          <p:cNvSpPr txBox="1"/>
          <p:nvPr/>
        </p:nvSpPr>
        <p:spPr>
          <a:xfrm>
            <a:off x="4771086" y="42044"/>
            <a:ext cx="2649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Background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EA1E89-FE13-5883-2C1A-582485FE25EB}"/>
              </a:ext>
            </a:extLst>
          </p:cNvPr>
          <p:cNvSpPr txBox="1"/>
          <p:nvPr/>
        </p:nvSpPr>
        <p:spPr>
          <a:xfrm>
            <a:off x="654156" y="1451679"/>
            <a:ext cx="103611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MLPs: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Activation functions in MLPs are pre-defined and non-linear.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connections between neurons carry simple weights that are adjusted during training.</a:t>
            </a:r>
          </a:p>
          <a:p>
            <a:endParaRPr lang="en-US" dirty="0"/>
          </a:p>
          <a:p>
            <a:r>
              <a:rPr lang="en-US" b="1" dirty="0"/>
              <a:t>KANs: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Instead of using fixed activation functions at each neuron, KANs employ learnable activation functions on the edges themselves.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activation functions are constructed using basis functions, like B-splines.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By learning the coefficients of these basis functions, KANs can achieve highly flexible and expressive activation functions on each connection.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Notably, KANs completely remove traditional linear weights from the network, with all weight parameters being replaced by the coefficients within the edge’s activation function.</a:t>
            </a:r>
          </a:p>
        </p:txBody>
      </p:sp>
    </p:spTree>
    <p:extLst>
      <p:ext uri="{BB962C8B-B14F-4D97-AF65-F5344CB8AC3E}">
        <p14:creationId xmlns:p14="http://schemas.microsoft.com/office/powerpoint/2010/main" val="3637189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13C9-2DAB-F5D9-C6F0-A5D4542C3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084A1F-FD75-BB4E-A0E0-9C7EAECD9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11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BB0D977-1C98-9F98-61AD-3A90BAC7E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KAN!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8D29FD-9868-2731-541B-DF3AB77D3912}"/>
              </a:ext>
            </a:extLst>
          </p:cNvPr>
          <p:cNvSpPr txBox="1"/>
          <p:nvPr/>
        </p:nvSpPr>
        <p:spPr>
          <a:xfrm>
            <a:off x="4771086" y="42044"/>
            <a:ext cx="2649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Background</a:t>
            </a:r>
          </a:p>
        </p:txBody>
      </p:sp>
      <p:pic>
        <p:nvPicPr>
          <p:cNvPr id="6" name="Picture 5" descr="A math equation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EAA6DDBF-31B8-B7D2-6CF8-A96DA0290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964" y="2398282"/>
            <a:ext cx="6866973" cy="2506821"/>
          </a:xfrm>
          <a:prstGeom prst="rect">
            <a:avLst/>
          </a:prstGeom>
        </p:spPr>
      </p:pic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E22578B-672B-53EB-DBDD-097F3F90D8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182" y="4869920"/>
            <a:ext cx="5838535" cy="1167707"/>
          </a:xfrm>
          <a:prstGeom prst="rect">
            <a:avLst/>
          </a:prstGeom>
        </p:spPr>
      </p:pic>
      <p:pic>
        <p:nvPicPr>
          <p:cNvPr id="11" name="Picture 10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D2E906A9-D6F7-684D-0D46-532A266313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227" y="1284139"/>
            <a:ext cx="5763545" cy="11141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5FA050-6E22-E466-0CC5-EFFD8BA2FC72}"/>
              </a:ext>
            </a:extLst>
          </p:cNvPr>
          <p:cNvSpPr txBox="1"/>
          <p:nvPr/>
        </p:nvSpPr>
        <p:spPr>
          <a:xfrm>
            <a:off x="10133704" y="1473797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(1)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36748B-B51E-3BC3-76D4-76BC399B5CCF}"/>
              </a:ext>
            </a:extLst>
          </p:cNvPr>
          <p:cNvSpPr txBox="1"/>
          <p:nvPr/>
        </p:nvSpPr>
        <p:spPr>
          <a:xfrm>
            <a:off x="10136922" y="31673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(2)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EFE821-8F9D-5133-B1DF-958198D0C136}"/>
              </a:ext>
            </a:extLst>
          </p:cNvPr>
          <p:cNvSpPr txBox="1"/>
          <p:nvPr/>
        </p:nvSpPr>
        <p:spPr>
          <a:xfrm>
            <a:off x="10133704" y="5192163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(3)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4452E4-7890-F67E-AAF8-8BFD411BCA3E}"/>
              </a:ext>
            </a:extLst>
          </p:cNvPr>
          <p:cNvSpPr txBox="1"/>
          <p:nvPr/>
        </p:nvSpPr>
        <p:spPr>
          <a:xfrm>
            <a:off x="5675053" y="697209"/>
            <a:ext cx="841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KANs</a:t>
            </a:r>
          </a:p>
        </p:txBody>
      </p:sp>
    </p:spTree>
    <p:extLst>
      <p:ext uri="{BB962C8B-B14F-4D97-AF65-F5344CB8AC3E}">
        <p14:creationId xmlns:p14="http://schemas.microsoft.com/office/powerpoint/2010/main" val="4072909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9FE86-9B9D-C0AF-08F7-0ADD41BE0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8A54BD-6A11-5B62-0E94-CB7E7D490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12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8201F9D-6590-7CC8-5FD5-1568A050C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KAN!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7DFD4F-3242-B035-7084-CC3C88278821}"/>
              </a:ext>
            </a:extLst>
          </p:cNvPr>
          <p:cNvSpPr txBox="1"/>
          <p:nvPr/>
        </p:nvSpPr>
        <p:spPr>
          <a:xfrm>
            <a:off x="4771086" y="42044"/>
            <a:ext cx="2649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Background</a:t>
            </a:r>
          </a:p>
        </p:txBody>
      </p:sp>
      <p:pic>
        <p:nvPicPr>
          <p:cNvPr id="5" name="Picture 4" descr="A diagram of a complex structure&#10;&#10;Description automatically generated with medium confidence">
            <a:extLst>
              <a:ext uri="{FF2B5EF4-FFF2-40B4-BE49-F238E27FC236}">
                <a16:creationId xmlns:a16="http://schemas.microsoft.com/office/drawing/2014/main" id="{5B08A632-3072-4306-4914-42DE7C8ABD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703" y="817192"/>
            <a:ext cx="8258633" cy="522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57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11EE0-AE20-04CC-A7D0-2963274A5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6CE4D6-E359-B583-049D-ACB87CB9D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13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6BD4F85-0C81-DCE6-9774-325A9D6E3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KAN!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580F3C-E340-06E7-255C-837B6E77D851}"/>
              </a:ext>
            </a:extLst>
          </p:cNvPr>
          <p:cNvSpPr txBox="1"/>
          <p:nvPr/>
        </p:nvSpPr>
        <p:spPr>
          <a:xfrm>
            <a:off x="4771086" y="42044"/>
            <a:ext cx="2649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Background</a:t>
            </a:r>
          </a:p>
        </p:txBody>
      </p:sp>
      <p:pic>
        <p:nvPicPr>
          <p:cNvPr id="6" name="Picture 5" descr="A diagram of a complex function&#10;&#10;Description automatically generated">
            <a:extLst>
              <a:ext uri="{FF2B5EF4-FFF2-40B4-BE49-F238E27FC236}">
                <a16:creationId xmlns:a16="http://schemas.microsoft.com/office/drawing/2014/main" id="{F6C8341B-0F83-0FFD-2FFF-FA6EE1857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73" y="852202"/>
            <a:ext cx="10673853" cy="47323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7D40F3-F1C6-83F1-2D94-69B681A0F076}"/>
              </a:ext>
            </a:extLst>
          </p:cNvPr>
          <p:cNvSpPr txBox="1"/>
          <p:nvPr/>
        </p:nvSpPr>
        <p:spPr>
          <a:xfrm>
            <a:off x="5433000" y="697209"/>
            <a:ext cx="1326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B-Splines</a:t>
            </a:r>
          </a:p>
        </p:txBody>
      </p:sp>
    </p:spTree>
    <p:extLst>
      <p:ext uri="{BB962C8B-B14F-4D97-AF65-F5344CB8AC3E}">
        <p14:creationId xmlns:p14="http://schemas.microsoft.com/office/powerpoint/2010/main" val="3753005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30061-963F-92EF-73E6-5EE1B038E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62AA03-0542-DDDD-41A1-34C564B4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14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4CCF97C-C2F1-6DCD-C1A8-0FF56044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KAN!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B0E4D-C6AA-4241-F376-BA0A84FB6A18}"/>
              </a:ext>
            </a:extLst>
          </p:cNvPr>
          <p:cNvSpPr txBox="1"/>
          <p:nvPr/>
        </p:nvSpPr>
        <p:spPr>
          <a:xfrm>
            <a:off x="4771086" y="42044"/>
            <a:ext cx="2649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Background</a:t>
            </a:r>
          </a:p>
        </p:txBody>
      </p:sp>
      <p:pic>
        <p:nvPicPr>
          <p:cNvPr id="6" name="Picture 5" descr="A diagram of a complex function&#10;&#10;Description automatically generated">
            <a:extLst>
              <a:ext uri="{FF2B5EF4-FFF2-40B4-BE49-F238E27FC236}">
                <a16:creationId xmlns:a16="http://schemas.microsoft.com/office/drawing/2014/main" id="{DD904FC8-6963-F153-6454-D09B5E063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91" y="280444"/>
            <a:ext cx="3962586" cy="17568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6B7903-953A-CE74-565C-63B09D2B5FFD}"/>
              </a:ext>
            </a:extLst>
          </p:cNvPr>
          <p:cNvSpPr txBox="1"/>
          <p:nvPr/>
        </p:nvSpPr>
        <p:spPr>
          <a:xfrm>
            <a:off x="5433000" y="697209"/>
            <a:ext cx="1326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B-Splines</a:t>
            </a:r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789F9A1B-09D3-3A51-8571-6DD64163E6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758" y="1306555"/>
            <a:ext cx="6403734" cy="485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48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20347-A038-5984-6851-C995C1A3C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9450D5-788C-0C7A-1246-BC5F68FD2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15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7DC9FE9-9101-45A4-DF9B-FA193DA54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KAN!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5307BF-0685-0AD5-3A14-8CF736BBA133}"/>
              </a:ext>
            </a:extLst>
          </p:cNvPr>
          <p:cNvSpPr txBox="1"/>
          <p:nvPr/>
        </p:nvSpPr>
        <p:spPr>
          <a:xfrm>
            <a:off x="3412260" y="42044"/>
            <a:ext cx="53674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Accuracy &amp; Interpretable</a:t>
            </a:r>
          </a:p>
        </p:txBody>
      </p:sp>
      <p:pic>
        <p:nvPicPr>
          <p:cNvPr id="5" name="Picture 4" descr="A graph with numbers and points&#10;&#10;Description automatically generated with medium confidence">
            <a:extLst>
              <a:ext uri="{FF2B5EF4-FFF2-40B4-BE49-F238E27FC236}">
                <a16:creationId xmlns:a16="http://schemas.microsoft.com/office/drawing/2014/main" id="{63D788D4-6BC2-5AC0-26FC-4C42B2EB2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801" y="1112216"/>
            <a:ext cx="9490398" cy="422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79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1951E-ADC5-8DA0-A6E0-E7F447445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D8D62A-4508-24E1-6A18-5ED4BA348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16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DAA5609-FBBA-AC74-3396-71E0E61FE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KAN!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A1505A-4A4E-7967-95B3-137015EBC0B0}"/>
              </a:ext>
            </a:extLst>
          </p:cNvPr>
          <p:cNvSpPr txBox="1"/>
          <p:nvPr/>
        </p:nvSpPr>
        <p:spPr>
          <a:xfrm>
            <a:off x="5072778" y="42044"/>
            <a:ext cx="20464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Accuracy</a:t>
            </a:r>
          </a:p>
        </p:txBody>
      </p:sp>
      <p:pic>
        <p:nvPicPr>
          <p:cNvPr id="6" name="Picture 5" descr="A graph of different colored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CE88592E-E3F7-A49A-3FE9-638A21E0D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753" y="1051636"/>
            <a:ext cx="5867239" cy="1694011"/>
          </a:xfrm>
          <a:prstGeom prst="rect">
            <a:avLst/>
          </a:prstGeom>
        </p:spPr>
      </p:pic>
      <p:pic>
        <p:nvPicPr>
          <p:cNvPr id="9" name="Picture 8" descr="A chart of different functions&#10;&#10;Description automatically generated with medium confidence">
            <a:extLst>
              <a:ext uri="{FF2B5EF4-FFF2-40B4-BE49-F238E27FC236}">
                <a16:creationId xmlns:a16="http://schemas.microsoft.com/office/drawing/2014/main" id="{12C8C23D-518F-0878-0691-9F62C634B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697" y="2745647"/>
            <a:ext cx="6085352" cy="354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259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6E8E2-DB68-AF66-3226-7DBE0DD13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DF126E-3299-FF52-5531-AF83A6042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17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FFFD86C-C6C3-423B-D1B3-61FD9D535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KAN!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C6C92B-2C89-23FC-AFEF-669FE7CB6D03}"/>
              </a:ext>
            </a:extLst>
          </p:cNvPr>
          <p:cNvSpPr txBox="1"/>
          <p:nvPr/>
        </p:nvSpPr>
        <p:spPr>
          <a:xfrm>
            <a:off x="4445009" y="42044"/>
            <a:ext cx="33019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Interpretability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BC6EC84-A097-00FC-6DF0-AC9780490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721" y="873977"/>
            <a:ext cx="7687497" cy="3594310"/>
          </a:xfrm>
          <a:prstGeom prst="rect">
            <a:avLst/>
          </a:prstGeom>
        </p:spPr>
      </p:pic>
      <p:pic>
        <p:nvPicPr>
          <p:cNvPr id="11" name="Picture 10" descr="A math equation with red pointer&#10;&#10;Description automatically generated with medium confidence">
            <a:extLst>
              <a:ext uri="{FF2B5EF4-FFF2-40B4-BE49-F238E27FC236}">
                <a16:creationId xmlns:a16="http://schemas.microsoft.com/office/drawing/2014/main" id="{E92681E9-3A1A-7C97-76B7-A50ADAD4BE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414" y="4373065"/>
            <a:ext cx="6215172" cy="179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717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F57F8-0CFD-C3DC-F1E6-41382B3E5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92D1BF-4940-EFD4-4929-D84EEED9C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18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81BE34F-5088-D5B8-ED1E-AF39753E5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KAN!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6AA727-FCFB-56B6-DBCA-D2DC7B6C59D4}"/>
              </a:ext>
            </a:extLst>
          </p:cNvPr>
          <p:cNvSpPr txBox="1"/>
          <p:nvPr/>
        </p:nvSpPr>
        <p:spPr>
          <a:xfrm>
            <a:off x="4445009" y="42044"/>
            <a:ext cx="33019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Interpretability</a:t>
            </a:r>
          </a:p>
        </p:txBody>
      </p:sp>
      <p:pic>
        <p:nvPicPr>
          <p:cNvPr id="5" name="Picture 4" descr="A diagram of a diagram of a structure&#10;&#10;Description automatically generated with medium confidence">
            <a:extLst>
              <a:ext uri="{FF2B5EF4-FFF2-40B4-BE49-F238E27FC236}">
                <a16:creationId xmlns:a16="http://schemas.microsoft.com/office/drawing/2014/main" id="{BFA370AB-6146-6AED-4C32-188C1DCDFD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808" y="761769"/>
            <a:ext cx="7666384" cy="533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458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750BD-7CF7-57EB-4D74-E18058D31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6D0C15-D4D2-B9F9-C114-C86AD40E0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19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D8293E-09BD-0318-C41A-ADB28DB82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KAN!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D0214C-2912-0868-A5B1-A7897B0E85DB}"/>
              </a:ext>
            </a:extLst>
          </p:cNvPr>
          <p:cNvSpPr txBox="1"/>
          <p:nvPr/>
        </p:nvSpPr>
        <p:spPr>
          <a:xfrm>
            <a:off x="4445009" y="42044"/>
            <a:ext cx="33019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Interpretability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3F5FB7-EB2E-94A0-5A3B-28A45E8F0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969" y="929309"/>
            <a:ext cx="9836061" cy="499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67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CFC9789-57F4-4B9C-ABAA-6F7C8BADC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B54F538-07DE-4652-B506-5D16E3EBB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3D56195-A6AC-4958-8B87-F7D009353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38B8727-D318-4B70-B353-C390602FF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0C8367-28B6-4EF1-B182-01BEC9872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18587-C887-4F26-BCBB-B7A65BDC70CE}"/>
              </a:ext>
            </a:extLst>
          </p:cNvPr>
          <p:cNvSpPr txBox="1"/>
          <p:nvPr/>
        </p:nvSpPr>
        <p:spPr>
          <a:xfrm>
            <a:off x="492370" y="516835"/>
            <a:ext cx="3084844" cy="21038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Overview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7B2BEC-6B5E-4F53-9856-F1A496EBCAFB}"/>
              </a:ext>
            </a:extLst>
          </p:cNvPr>
          <p:cNvSpPr txBox="1"/>
          <p:nvPr/>
        </p:nvSpPr>
        <p:spPr>
          <a:xfrm>
            <a:off x="492371" y="2653800"/>
            <a:ext cx="3084844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500">
                <a:solidFill>
                  <a:srgbClr val="FFFFFF"/>
                </a:solidFill>
              </a:rPr>
              <a:t>Background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500">
                <a:solidFill>
                  <a:srgbClr val="FFFFFF"/>
                </a:solidFill>
              </a:rPr>
              <a:t>Mathematical Section Paper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500">
                <a:solidFill>
                  <a:srgbClr val="FFFFFF"/>
                </a:solidFill>
              </a:rPr>
              <a:t>Accurate Section of Paper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500">
                <a:solidFill>
                  <a:srgbClr val="FFFFFF"/>
                </a:solidFill>
              </a:rPr>
              <a:t>Interpretable Section of Paper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500">
                <a:solidFill>
                  <a:srgbClr val="FFFFFF"/>
                </a:solidFill>
              </a:rPr>
              <a:t>Limitations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500">
                <a:solidFill>
                  <a:srgbClr val="FFFFFF"/>
                </a:solidFill>
              </a:rPr>
              <a:t>Further Applications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500">
                <a:solidFill>
                  <a:srgbClr val="FFFFFF"/>
                </a:solidFill>
              </a:rPr>
              <a:t>Discussion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49E3F4C-17F5-49E4-B05F-80C6B348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Picture 6" descr="A diagram of a mathematical function&#10;&#10;Description automatically generated with medium confidence">
            <a:extLst>
              <a:ext uri="{FF2B5EF4-FFF2-40B4-BE49-F238E27FC236}">
                <a16:creationId xmlns:a16="http://schemas.microsoft.com/office/drawing/2014/main" id="{395AE500-237E-7919-33D6-994D5B73D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556" y="1592873"/>
            <a:ext cx="7590644" cy="366248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D967CB-93D2-0145-C704-0800CD9C6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9175" y="6459785"/>
            <a:ext cx="375724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KAN!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4B58D6-6102-444F-B284-A97ADD146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A39AD06-24D5-4BD7-A5D9-D7D60C888695}" type="slidenum">
              <a:rPr lang="en-US">
                <a:solidFill>
                  <a:schemeClr val="tx2"/>
                </a:solidFill>
              </a:rPr>
              <a:pPr defTabSz="914400">
                <a:spcAft>
                  <a:spcPts val="600"/>
                </a:spcAft>
              </a:pPr>
              <a:t>2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294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1944D-AA1B-7A63-5AA8-254F5718E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B4C21A-7DD1-9866-62F7-32BB572B0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20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3944AF-4CC9-3D60-76B9-624F4C615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KAN!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27E4C3-24C9-7DA4-4FE4-9AA75F7570FF}"/>
              </a:ext>
            </a:extLst>
          </p:cNvPr>
          <p:cNvSpPr txBox="1"/>
          <p:nvPr/>
        </p:nvSpPr>
        <p:spPr>
          <a:xfrm>
            <a:off x="4445009" y="42044"/>
            <a:ext cx="33019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Interpretability</a:t>
            </a:r>
          </a:p>
        </p:txBody>
      </p:sp>
      <p:pic>
        <p:nvPicPr>
          <p:cNvPr id="6" name="Picture 5" descr="A diagram of steps and diagrams&#10;&#10;Description automatically generated">
            <a:extLst>
              <a:ext uri="{FF2B5EF4-FFF2-40B4-BE49-F238E27FC236}">
                <a16:creationId xmlns:a16="http://schemas.microsoft.com/office/drawing/2014/main" id="{AECB447F-1755-E7C9-A787-C240D4E97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78" y="613166"/>
            <a:ext cx="9975444" cy="563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6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AC3E9-4DDF-CBCD-A26C-B1175192A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A46B5-2258-38CA-77C2-50E581C5F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F5A831-6398-2382-A13C-B147C80EC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KAN!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0E9073-56DE-B613-4D9C-71984EF33737}"/>
              </a:ext>
            </a:extLst>
          </p:cNvPr>
          <p:cNvSpPr txBox="1"/>
          <p:nvPr/>
        </p:nvSpPr>
        <p:spPr>
          <a:xfrm>
            <a:off x="4445009" y="42044"/>
            <a:ext cx="33019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Interpretability</a:t>
            </a:r>
          </a:p>
        </p:txBody>
      </p:sp>
      <p:pic>
        <p:nvPicPr>
          <p:cNvPr id="5" name="Picture 4" descr="A text on a page&#10;&#10;Description automatically generated">
            <a:extLst>
              <a:ext uri="{FF2B5EF4-FFF2-40B4-BE49-F238E27FC236}">
                <a16:creationId xmlns:a16="http://schemas.microsoft.com/office/drawing/2014/main" id="{9AA14F1F-1B92-2B82-CAED-B33A5C343C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2" y="1862629"/>
            <a:ext cx="9876376" cy="24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31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6B987-D810-E0D1-301D-CC53C648C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0D1456-3A6F-C277-4093-809FAEF19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54370FB-E924-45C3-675D-CACCBD392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KAN!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F2B014-257E-8A2E-E03E-7CE52CD6507B}"/>
              </a:ext>
            </a:extLst>
          </p:cNvPr>
          <p:cNvSpPr txBox="1"/>
          <p:nvPr/>
        </p:nvSpPr>
        <p:spPr>
          <a:xfrm>
            <a:off x="4445009" y="42044"/>
            <a:ext cx="33019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Interpretability</a:t>
            </a:r>
          </a:p>
        </p:txBody>
      </p:sp>
      <p:pic>
        <p:nvPicPr>
          <p:cNvPr id="6" name="Picture 5" descr="A diagram of a seed&#10;&#10;Description automatically generated with medium confidence">
            <a:extLst>
              <a:ext uri="{FF2B5EF4-FFF2-40B4-BE49-F238E27FC236}">
                <a16:creationId xmlns:a16="http://schemas.microsoft.com/office/drawing/2014/main" id="{A3A4AA02-A145-07B0-3BF5-E423D80783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89" y="1352509"/>
            <a:ext cx="9916221" cy="397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18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4B122-45F7-4307-DFBF-3760C9919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A6025C-1EC1-951F-5A1D-B0DD44BED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18FC436-FCAA-A72E-9982-DC1A6C0C7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KAN!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611C6D-6C48-C692-527E-474B04E769F6}"/>
              </a:ext>
            </a:extLst>
          </p:cNvPr>
          <p:cNvSpPr txBox="1"/>
          <p:nvPr/>
        </p:nvSpPr>
        <p:spPr>
          <a:xfrm>
            <a:off x="4445009" y="42044"/>
            <a:ext cx="33019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Interpretability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77717F-D5AB-0974-4CC9-82687886E36A}"/>
              </a:ext>
            </a:extLst>
          </p:cNvPr>
          <p:cNvSpPr txBox="1"/>
          <p:nvPr/>
        </p:nvSpPr>
        <p:spPr>
          <a:xfrm>
            <a:off x="5652613" y="697209"/>
            <a:ext cx="886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Knots</a:t>
            </a:r>
          </a:p>
        </p:txBody>
      </p:sp>
      <p:pic>
        <p:nvPicPr>
          <p:cNvPr id="8" name="Picture 7" descr="A collection of black lines with numbers&#10;&#10;Description automatically generated with medium confidence">
            <a:extLst>
              <a:ext uri="{FF2B5EF4-FFF2-40B4-BE49-F238E27FC236}">
                <a16:creationId xmlns:a16="http://schemas.microsoft.com/office/drawing/2014/main" id="{84E6EACC-C055-9225-A017-B99FA9A7F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52" y="697209"/>
            <a:ext cx="3952863" cy="2877649"/>
          </a:xfrm>
          <a:prstGeom prst="rect">
            <a:avLst/>
          </a:prstGeom>
        </p:spPr>
      </p:pic>
      <p:pic>
        <p:nvPicPr>
          <p:cNvPr id="10" name="Picture 9" descr="A diagram of a structure&#10;&#10;Description automatically generated with medium confidence">
            <a:extLst>
              <a:ext uri="{FF2B5EF4-FFF2-40B4-BE49-F238E27FC236}">
                <a16:creationId xmlns:a16="http://schemas.microsoft.com/office/drawing/2014/main" id="{0A68F582-7087-31E4-FBFC-944650055B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856" y="1392033"/>
            <a:ext cx="6658994" cy="444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365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44347-8901-738E-BBD1-6BDCDA189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07A32D-C20F-49E5-20DD-CE51587FF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69361E1-1304-8A50-0643-D6700F1AC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KAN!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D78BB7-2C0B-A8EA-1622-B4FE6931D212}"/>
              </a:ext>
            </a:extLst>
          </p:cNvPr>
          <p:cNvSpPr txBox="1"/>
          <p:nvPr/>
        </p:nvSpPr>
        <p:spPr>
          <a:xfrm>
            <a:off x="5284438" y="42044"/>
            <a:ext cx="16231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Scaling</a:t>
            </a:r>
          </a:p>
        </p:txBody>
      </p:sp>
      <p:pic>
        <p:nvPicPr>
          <p:cNvPr id="6" name="Picture 5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A000737C-FE59-94DC-146B-D4AF8005D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54" y="1638145"/>
            <a:ext cx="10066892" cy="35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899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577C6-29B5-1697-6012-7BB41B93A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3161BB-5DDD-B915-F3BE-DCB439B6A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3ABE085-D4D6-A740-5958-FC7CFC4D6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KAN!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F41361-10FD-947C-364F-99DAC2D1329F}"/>
              </a:ext>
            </a:extLst>
          </p:cNvPr>
          <p:cNvSpPr txBox="1"/>
          <p:nvPr/>
        </p:nvSpPr>
        <p:spPr>
          <a:xfrm>
            <a:off x="4903983" y="42044"/>
            <a:ext cx="2384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Sequential</a:t>
            </a:r>
          </a:p>
        </p:txBody>
      </p:sp>
      <p:pic>
        <p:nvPicPr>
          <p:cNvPr id="5" name="Picture 4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4216A393-4433-B79F-6EA1-28B83C3FC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723" y="1043733"/>
            <a:ext cx="8466554" cy="47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317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BD6FF-9ECC-406F-AA98-57D70C76D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B274F0-3AB5-4B22-0333-52B16D7BE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26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0A69350-B00B-5DE0-42C1-128052DB1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KAN!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9136C-BC75-35FB-EFF3-1874C265BF0D}"/>
              </a:ext>
            </a:extLst>
          </p:cNvPr>
          <p:cNvSpPr txBox="1"/>
          <p:nvPr/>
        </p:nvSpPr>
        <p:spPr>
          <a:xfrm>
            <a:off x="5321598" y="42044"/>
            <a:ext cx="15488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Claims</a:t>
            </a:r>
          </a:p>
        </p:txBody>
      </p:sp>
      <p:pic>
        <p:nvPicPr>
          <p:cNvPr id="6" name="Picture 5" descr="A text on a page&#10;&#10;Description automatically generated">
            <a:extLst>
              <a:ext uri="{FF2B5EF4-FFF2-40B4-BE49-F238E27FC236}">
                <a16:creationId xmlns:a16="http://schemas.microsoft.com/office/drawing/2014/main" id="{87698E59-BECC-483C-1D6C-A0E72F478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952" y="580422"/>
            <a:ext cx="7146096" cy="3003169"/>
          </a:xfrm>
          <a:prstGeom prst="rect">
            <a:avLst/>
          </a:prstGeom>
        </p:spPr>
      </p:pic>
      <p:pic>
        <p:nvPicPr>
          <p:cNvPr id="9" name="Picture 8" descr="A text on a white background&#10;&#10;Description automatically generated">
            <a:extLst>
              <a:ext uri="{FF2B5EF4-FFF2-40B4-BE49-F238E27FC236}">
                <a16:creationId xmlns:a16="http://schemas.microsoft.com/office/drawing/2014/main" id="{4E14B7EE-60B1-200E-1A41-D291FC28C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00" y="3789381"/>
            <a:ext cx="6928999" cy="220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3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34835-4931-CA14-9AC9-D88D0EA45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98A429-3962-87AE-E678-4B3201CC8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27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7F4BAC8-FB05-D3A2-5464-330D08D11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KAN!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61DC4B-B391-DE5C-D698-62176C90EED7}"/>
              </a:ext>
            </a:extLst>
          </p:cNvPr>
          <p:cNvSpPr txBox="1"/>
          <p:nvPr/>
        </p:nvSpPr>
        <p:spPr>
          <a:xfrm>
            <a:off x="5321598" y="42044"/>
            <a:ext cx="15488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Claims</a:t>
            </a:r>
          </a:p>
        </p:txBody>
      </p:sp>
      <p:pic>
        <p:nvPicPr>
          <p:cNvPr id="6" name="Picture 5" descr="A text on a page&#10;&#10;Description automatically generated">
            <a:extLst>
              <a:ext uri="{FF2B5EF4-FFF2-40B4-BE49-F238E27FC236}">
                <a16:creationId xmlns:a16="http://schemas.microsoft.com/office/drawing/2014/main" id="{C46140D9-FE02-DF0B-2C63-70E3B517E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9" y="159640"/>
            <a:ext cx="3439697" cy="1445543"/>
          </a:xfrm>
          <a:prstGeom prst="rect">
            <a:avLst/>
          </a:prstGeom>
        </p:spPr>
      </p:pic>
      <p:pic>
        <p:nvPicPr>
          <p:cNvPr id="9" name="Picture 8" descr="A text on a white background&#10;&#10;Description automatically generated">
            <a:extLst>
              <a:ext uri="{FF2B5EF4-FFF2-40B4-BE49-F238E27FC236}">
                <a16:creationId xmlns:a16="http://schemas.microsoft.com/office/drawing/2014/main" id="{C12E6DBD-59D4-3CD6-DBF7-55DEE89BB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9" y="1800479"/>
            <a:ext cx="3335200" cy="10594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ABFB65-1D75-DFCF-02C4-623034F9ED28}"/>
              </a:ext>
            </a:extLst>
          </p:cNvPr>
          <p:cNvSpPr txBox="1"/>
          <p:nvPr/>
        </p:nvSpPr>
        <p:spPr>
          <a:xfrm>
            <a:off x="5700109" y="1602525"/>
            <a:ext cx="34884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So… this is around 10x efficiency…?</a:t>
            </a:r>
          </a:p>
          <a:p>
            <a:r>
              <a:rPr lang="en-US" dirty="0"/>
              <a:t>We can use 10x less </a:t>
            </a:r>
            <a:r>
              <a:rPr lang="en-US" dirty="0" err="1"/>
              <a:t>vram</a:t>
            </a:r>
            <a:r>
              <a:rPr lang="en-US" dirty="0"/>
              <a:t>?</a:t>
            </a:r>
          </a:p>
          <a:p>
            <a:r>
              <a:rPr lang="en-US" dirty="0"/>
              <a:t>New LLM basis…?</a:t>
            </a:r>
          </a:p>
        </p:txBody>
      </p:sp>
      <p:pic>
        <p:nvPicPr>
          <p:cNvPr id="8" name="Picture 7" descr="A diagram of different types of graphs&#10;&#10;Description automatically generated with medium confidence">
            <a:extLst>
              <a:ext uri="{FF2B5EF4-FFF2-40B4-BE49-F238E27FC236}">
                <a16:creationId xmlns:a16="http://schemas.microsoft.com/office/drawing/2014/main" id="{18D9466C-0DA4-7AE7-6072-0B7637F961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282" y="2929217"/>
            <a:ext cx="10646276" cy="323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52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3B150-8EFC-1DCF-F0D2-DEE42F2B7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BAC1EA-2685-1959-60E6-396E6E98F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28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49AA18-C697-A344-A0AF-EAC5EC312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KAN!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F7B520-89E1-8723-213F-36C2DB37773B}"/>
              </a:ext>
            </a:extLst>
          </p:cNvPr>
          <p:cNvSpPr txBox="1"/>
          <p:nvPr/>
        </p:nvSpPr>
        <p:spPr>
          <a:xfrm>
            <a:off x="4681489" y="42044"/>
            <a:ext cx="28290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How to Use?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768045-13DF-5946-3A72-B18101CED745}"/>
              </a:ext>
            </a:extLst>
          </p:cNvPr>
          <p:cNvSpPr txBox="1"/>
          <p:nvPr/>
        </p:nvSpPr>
        <p:spPr>
          <a:xfrm>
            <a:off x="4425061" y="734316"/>
            <a:ext cx="3341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Pykan</a:t>
            </a:r>
            <a:r>
              <a:rPr lang="en-US" dirty="0"/>
              <a:t> is an open-source package!</a:t>
            </a:r>
          </a:p>
        </p:txBody>
      </p:sp>
      <p:pic>
        <p:nvPicPr>
          <p:cNvPr id="10" name="Picture 9" descr="A diagram of a person sitting on a chair&#10;&#10;Description automatically generated">
            <a:extLst>
              <a:ext uri="{FF2B5EF4-FFF2-40B4-BE49-F238E27FC236}">
                <a16:creationId xmlns:a16="http://schemas.microsoft.com/office/drawing/2014/main" id="{8D26ECB2-0F91-ED26-4441-6E388224D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11" y="1103648"/>
            <a:ext cx="10703377" cy="466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57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5A7F6-C0A4-07D3-F6C4-944533FBB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76845D-D579-57DB-36AC-2BD38FED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29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FC75620-8737-A25A-1471-801C55F40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KAN!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CE2A73-CFDD-80E4-C3DF-2552612DD0F4}"/>
              </a:ext>
            </a:extLst>
          </p:cNvPr>
          <p:cNvSpPr txBox="1"/>
          <p:nvPr/>
        </p:nvSpPr>
        <p:spPr>
          <a:xfrm>
            <a:off x="4681489" y="42044"/>
            <a:ext cx="28290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How to Use?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2529D-1106-4907-37FB-E28002D9896C}"/>
              </a:ext>
            </a:extLst>
          </p:cNvPr>
          <p:cNvSpPr txBox="1"/>
          <p:nvPr/>
        </p:nvSpPr>
        <p:spPr>
          <a:xfrm>
            <a:off x="4425061" y="734316"/>
            <a:ext cx="3341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Pykan</a:t>
            </a:r>
            <a:r>
              <a:rPr lang="en-US" dirty="0"/>
              <a:t> is an open-source package!</a:t>
            </a:r>
          </a:p>
        </p:txBody>
      </p:sp>
      <p:pic>
        <p:nvPicPr>
          <p:cNvPr id="10" name="Picture 9" descr="A diagram of a person sitting on a chair&#10;&#10;Description automatically generated">
            <a:extLst>
              <a:ext uri="{FF2B5EF4-FFF2-40B4-BE49-F238E27FC236}">
                <a16:creationId xmlns:a16="http://schemas.microsoft.com/office/drawing/2014/main" id="{783D2DC6-032F-A368-27B8-D037AB2E1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11" y="1103648"/>
            <a:ext cx="10703377" cy="4666639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154407A-1119-BC13-68ED-543E32B711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340" y="818924"/>
            <a:ext cx="6683319" cy="522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575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EF6CB-604C-E164-0275-2D36CA83A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2945D1-F4DE-BB85-0EDC-9B5847C39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B0694F6-EBA8-A8C3-46AA-5926D2842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KAN!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4F4E4F-B263-903B-E161-32A8B0A1EB8F}"/>
              </a:ext>
            </a:extLst>
          </p:cNvPr>
          <p:cNvSpPr txBox="1"/>
          <p:nvPr/>
        </p:nvSpPr>
        <p:spPr>
          <a:xfrm>
            <a:off x="4771086" y="42044"/>
            <a:ext cx="2649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Background</a:t>
            </a:r>
          </a:p>
        </p:txBody>
      </p:sp>
      <p:pic>
        <p:nvPicPr>
          <p:cNvPr id="5" name="Picture 4" descr="A diagram of a complex structure&#10;&#10;Description automatically generated with medium confidence">
            <a:extLst>
              <a:ext uri="{FF2B5EF4-FFF2-40B4-BE49-F238E27FC236}">
                <a16:creationId xmlns:a16="http://schemas.microsoft.com/office/drawing/2014/main" id="{6F248424-D32F-2A5F-C9BD-18EAF29E6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85"/>
          <a:stretch/>
        </p:blipFill>
        <p:spPr>
          <a:xfrm>
            <a:off x="3686185" y="749930"/>
            <a:ext cx="4345297" cy="522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10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7C397-C43F-F127-4051-C49676E7D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E57903-AC82-C2DF-50ED-42E9AEA79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30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41CBA8D-1E25-E77A-9E8E-ACBF9058E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KAN!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B64A1C-68F7-9183-6801-4C5198D3EF46}"/>
              </a:ext>
            </a:extLst>
          </p:cNvPr>
          <p:cNvSpPr txBox="1"/>
          <p:nvPr/>
        </p:nvSpPr>
        <p:spPr>
          <a:xfrm>
            <a:off x="2489259" y="33090"/>
            <a:ext cx="72135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Dependance on Hyperparameter</a:t>
            </a:r>
          </a:p>
        </p:txBody>
      </p:sp>
      <p:pic>
        <p:nvPicPr>
          <p:cNvPr id="6" name="Picture 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51D62B15-7B0E-6364-DE88-57881027A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632" y="593883"/>
            <a:ext cx="8536735" cy="567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2884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2626C-C770-46D1-EB12-82ADCAEB7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E2C747-9B52-C249-B186-180C29A33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31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AA112B9-475A-46EE-A860-F1388F684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KAN!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EFD8F6-C86C-2870-A066-128F6A9BC971}"/>
              </a:ext>
            </a:extLst>
          </p:cNvPr>
          <p:cNvSpPr txBox="1"/>
          <p:nvPr/>
        </p:nvSpPr>
        <p:spPr>
          <a:xfrm>
            <a:off x="4681489" y="42044"/>
            <a:ext cx="28290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How to Use?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5DC399-D8DB-08C6-142F-1B7413287608}"/>
              </a:ext>
            </a:extLst>
          </p:cNvPr>
          <p:cNvSpPr txBox="1"/>
          <p:nvPr/>
        </p:nvSpPr>
        <p:spPr>
          <a:xfrm>
            <a:off x="4425061" y="734316"/>
            <a:ext cx="3341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Pykan</a:t>
            </a:r>
            <a:r>
              <a:rPr lang="en-US" dirty="0"/>
              <a:t> is an open-source package!</a:t>
            </a:r>
          </a:p>
        </p:txBody>
      </p:sp>
      <p:pic>
        <p:nvPicPr>
          <p:cNvPr id="8" name="Picture 7" descr="A cow looking at a diagram&#10;&#10;Description automatically generated">
            <a:extLst>
              <a:ext uri="{FF2B5EF4-FFF2-40B4-BE49-F238E27FC236}">
                <a16:creationId xmlns:a16="http://schemas.microsoft.com/office/drawing/2014/main" id="{A86AFB6B-822A-F080-061B-6256F9AD3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202" y="704614"/>
            <a:ext cx="6637595" cy="544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0312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77B0F-3F81-75B9-36D7-54F7FCC4F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12CCE0-5088-2D8E-50DD-A2A9401AE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32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31916DA-8971-B478-D570-162BBDC25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KAN!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9CD338-5733-C507-1204-0330D4DA3463}"/>
              </a:ext>
            </a:extLst>
          </p:cNvPr>
          <p:cNvSpPr txBox="1"/>
          <p:nvPr/>
        </p:nvSpPr>
        <p:spPr>
          <a:xfrm>
            <a:off x="3906954" y="42044"/>
            <a:ext cx="4378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Community Critique</a:t>
            </a:r>
          </a:p>
        </p:txBody>
      </p:sp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458F2FA-9FA0-3586-1A31-B981A4EE7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75" y="1138991"/>
            <a:ext cx="10272650" cy="45800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EC5C70-3287-0BC0-E4A1-B3D289A4E2A9}"/>
              </a:ext>
            </a:extLst>
          </p:cNvPr>
          <p:cNvSpPr txBox="1"/>
          <p:nvPr/>
        </p:nvSpPr>
        <p:spPr>
          <a:xfrm>
            <a:off x="0" y="6050744"/>
            <a:ext cx="1888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@bozavlado and @milos_ai on X</a:t>
            </a:r>
          </a:p>
        </p:txBody>
      </p:sp>
    </p:spTree>
    <p:extLst>
      <p:ext uri="{BB962C8B-B14F-4D97-AF65-F5344CB8AC3E}">
        <p14:creationId xmlns:p14="http://schemas.microsoft.com/office/powerpoint/2010/main" val="5120656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3441E-DA2F-0320-9D72-572132262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B471C-E84D-B4A9-99CC-F73F9A8D0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33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B023A1-B8E7-1875-62FF-04D13A307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KAN!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140E0-5F1B-098C-797A-005900C604AA}"/>
              </a:ext>
            </a:extLst>
          </p:cNvPr>
          <p:cNvSpPr txBox="1"/>
          <p:nvPr/>
        </p:nvSpPr>
        <p:spPr>
          <a:xfrm>
            <a:off x="5587655" y="33090"/>
            <a:ext cx="10166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UFA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E0B62E-6A68-EBF4-19CD-572733FF834E}"/>
              </a:ext>
            </a:extLst>
          </p:cNvPr>
          <p:cNvSpPr txBox="1"/>
          <p:nvPr/>
        </p:nvSpPr>
        <p:spPr>
          <a:xfrm>
            <a:off x="3151739" y="740976"/>
            <a:ext cx="5888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Universal Function Approximator: </a:t>
            </a:r>
          </a:p>
          <a:p>
            <a:pPr algn="ctr"/>
            <a:r>
              <a:rPr lang="en-US" dirty="0"/>
              <a:t>Describes something that can approx. any functions by only changing the weights within a neural network</a:t>
            </a:r>
          </a:p>
        </p:txBody>
      </p:sp>
      <p:pic>
        <p:nvPicPr>
          <p:cNvPr id="6" name="Picture 5" descr="A close-up of a diagram&#10;&#10;Description automatically generated">
            <a:extLst>
              <a:ext uri="{FF2B5EF4-FFF2-40B4-BE49-F238E27FC236}">
                <a16:creationId xmlns:a16="http://schemas.microsoft.com/office/drawing/2014/main" id="{784D6E72-4580-FD1A-E6C7-73011AA6A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10"/>
          <a:stretch/>
        </p:blipFill>
        <p:spPr>
          <a:xfrm>
            <a:off x="648470" y="2351379"/>
            <a:ext cx="2062833" cy="2398161"/>
          </a:xfrm>
          <a:prstGeom prst="rect">
            <a:avLst/>
          </a:prstGeom>
        </p:spPr>
      </p:pic>
      <p:pic>
        <p:nvPicPr>
          <p:cNvPr id="10" name="Picture 9" descr="A close-up of a diagram&#10;&#10;Description automatically generated">
            <a:extLst>
              <a:ext uri="{FF2B5EF4-FFF2-40B4-BE49-F238E27FC236}">
                <a16:creationId xmlns:a16="http://schemas.microsoft.com/office/drawing/2014/main" id="{52BE87FB-BEF5-3908-A375-6CCF9EEEF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06" r="-3396"/>
          <a:stretch/>
        </p:blipFill>
        <p:spPr>
          <a:xfrm>
            <a:off x="2544609" y="2351378"/>
            <a:ext cx="2062833" cy="2398161"/>
          </a:xfrm>
          <a:prstGeom prst="rect">
            <a:avLst/>
          </a:prstGeom>
        </p:spPr>
      </p:pic>
      <p:pic>
        <p:nvPicPr>
          <p:cNvPr id="12" name="Picture 11" descr="A diagram of a network&#10;&#10;Description automatically generated">
            <a:extLst>
              <a:ext uri="{FF2B5EF4-FFF2-40B4-BE49-F238E27FC236}">
                <a16:creationId xmlns:a16="http://schemas.microsoft.com/office/drawing/2014/main" id="{66664AC2-4933-D35C-913C-88E1AEE3B3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507" y="2107635"/>
            <a:ext cx="4132084" cy="264272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84C3F7-CBAF-55FE-A93B-DCF78D675815}"/>
              </a:ext>
            </a:extLst>
          </p:cNvPr>
          <p:cNvCxnSpPr/>
          <p:nvPr/>
        </p:nvCxnSpPr>
        <p:spPr>
          <a:xfrm>
            <a:off x="5007935" y="3374550"/>
            <a:ext cx="17331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2241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12924-D8FD-6904-3904-CA65CBFB3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97A81F-D49E-1989-C7FA-B9D246C67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34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D8B74B-BDDE-F199-A7D0-8486D7C55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KAN!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AC5A33-211F-FF2D-0213-DB88023EC1B1}"/>
              </a:ext>
            </a:extLst>
          </p:cNvPr>
          <p:cNvSpPr txBox="1"/>
          <p:nvPr/>
        </p:nvSpPr>
        <p:spPr>
          <a:xfrm>
            <a:off x="2480491" y="33090"/>
            <a:ext cx="72310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Universal Function Approximator</a:t>
            </a:r>
          </a:p>
        </p:txBody>
      </p:sp>
      <p:pic>
        <p:nvPicPr>
          <p:cNvPr id="8" name="Picture 7" descr="A screenshot of a screenshot of a graph&#10;&#10;Description automatically generated">
            <a:extLst>
              <a:ext uri="{FF2B5EF4-FFF2-40B4-BE49-F238E27FC236}">
                <a16:creationId xmlns:a16="http://schemas.microsoft.com/office/drawing/2014/main" id="{B1878A98-4747-B033-DB8C-ABA34C32F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975" y="740976"/>
            <a:ext cx="5182049" cy="56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868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BDB72-4A40-6A30-BE7D-077FC2B54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A5088E-A191-A9B8-C6E3-8DACE0F6D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35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442F00A-819E-799F-CF5F-314528200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KAN!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9F9389-343A-E410-CF7F-7380DD97B414}"/>
              </a:ext>
            </a:extLst>
          </p:cNvPr>
          <p:cNvSpPr txBox="1"/>
          <p:nvPr/>
        </p:nvSpPr>
        <p:spPr>
          <a:xfrm>
            <a:off x="0" y="6050744"/>
            <a:ext cx="5533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https://medium.com/@rubenszimbres/kolmogorov-arnold-networks-a-critique-2b37fea2112e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4280A1-1562-0375-43EB-BF240362C88C}"/>
              </a:ext>
            </a:extLst>
          </p:cNvPr>
          <p:cNvSpPr txBox="1"/>
          <p:nvPr/>
        </p:nvSpPr>
        <p:spPr>
          <a:xfrm>
            <a:off x="3770299" y="33090"/>
            <a:ext cx="46514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Fitting Random Noise</a:t>
            </a:r>
          </a:p>
        </p:txBody>
      </p:sp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690AE29-B89E-A5A3-D95C-6559196B15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572" y="988082"/>
            <a:ext cx="8590855" cy="440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074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F369E-F2A0-B910-0872-F9875174A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3EAD52-9780-92E1-658E-D32FEF399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36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6EB7CDC-62DB-EC1E-9652-67D15A6AD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KAN!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42A22-3E76-C3AD-967F-24FF75AFB020}"/>
              </a:ext>
            </a:extLst>
          </p:cNvPr>
          <p:cNvSpPr txBox="1"/>
          <p:nvPr/>
        </p:nvSpPr>
        <p:spPr>
          <a:xfrm>
            <a:off x="2804594" y="33090"/>
            <a:ext cx="6582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Learnable Activation Functions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44E63627-DFE1-D104-636D-E6152B554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763" y="740976"/>
            <a:ext cx="5450473" cy="560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61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A9838-673F-A938-00E5-DEA67D5D6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9FAD47-CC00-148B-0BD2-1B6548F16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37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1DDAB95-4888-D0CF-B5D2-C13145B22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KAN!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2B766A-5EAB-07E1-BE9C-54779FDD6140}"/>
              </a:ext>
            </a:extLst>
          </p:cNvPr>
          <p:cNvSpPr txBox="1"/>
          <p:nvPr/>
        </p:nvSpPr>
        <p:spPr>
          <a:xfrm>
            <a:off x="5010962" y="33090"/>
            <a:ext cx="21700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Summary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C51A0-9214-0CA2-77D3-39E9AB469743}"/>
              </a:ext>
            </a:extLst>
          </p:cNvPr>
          <p:cNvSpPr txBox="1"/>
          <p:nvPr/>
        </p:nvSpPr>
        <p:spPr>
          <a:xfrm>
            <a:off x="554614" y="1435396"/>
            <a:ext cx="445634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KANs get the best of MLPs and Splines</a:t>
            </a:r>
          </a:p>
          <a:p>
            <a:endParaRPr lang="en-US" dirty="0"/>
          </a:p>
          <a:p>
            <a:r>
              <a:rPr lang="en-US" dirty="0"/>
              <a:t>Splines:</a:t>
            </a:r>
          </a:p>
          <a:p>
            <a:pPr marL="285750" indent="-285750">
              <a:buFontTx/>
              <a:buChar char="-"/>
            </a:pPr>
            <a:r>
              <a:rPr lang="en-US" dirty="0"/>
              <a:t>Great for low dimensional data</a:t>
            </a:r>
          </a:p>
          <a:p>
            <a:pPr marL="285750" indent="-285750">
              <a:buFontTx/>
              <a:buChar char="-"/>
            </a:pPr>
            <a:r>
              <a:rPr lang="en-US" dirty="0"/>
              <a:t>Local Control good for continual learning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Able to make the model sparser or coarser</a:t>
            </a:r>
          </a:p>
          <a:p>
            <a:pPr marL="285750" indent="-285750">
              <a:buFontTx/>
              <a:buChar char="-"/>
            </a:pPr>
            <a:r>
              <a:rPr lang="en-US" dirty="0"/>
              <a:t>Internal degrees of freedom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MLPs</a:t>
            </a:r>
          </a:p>
          <a:p>
            <a:pPr marL="285750" indent="-285750">
              <a:buFontTx/>
              <a:buChar char="-"/>
            </a:pPr>
            <a:r>
              <a:rPr lang="en-US" dirty="0"/>
              <a:t>Backpropagation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Great for compositional</a:t>
            </a:r>
          </a:p>
          <a:p>
            <a:pPr marL="285750" indent="-285750">
              <a:buFontTx/>
              <a:buChar char="-"/>
            </a:pPr>
            <a:r>
              <a:rPr lang="en-US" dirty="0"/>
              <a:t>Increase layers/width to add complexity</a:t>
            </a:r>
          </a:p>
          <a:p>
            <a:pPr marL="285750" indent="-285750">
              <a:buFontTx/>
              <a:buChar char="-"/>
            </a:pPr>
            <a:r>
              <a:rPr lang="en-US" dirty="0"/>
              <a:t>External Degrees of Freedom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53B553-D632-E9B8-C2AB-6472247CFB6E}"/>
              </a:ext>
            </a:extLst>
          </p:cNvPr>
          <p:cNvSpPr txBox="1"/>
          <p:nvPr/>
        </p:nvSpPr>
        <p:spPr>
          <a:xfrm>
            <a:off x="6012660" y="1435396"/>
            <a:ext cx="344530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Advantages:</a:t>
            </a:r>
          </a:p>
          <a:p>
            <a:endParaRPr lang="en-US" b="1" dirty="0"/>
          </a:p>
          <a:p>
            <a:pPr marL="285750" indent="-285750">
              <a:buFontTx/>
              <a:buChar char="-"/>
            </a:pPr>
            <a:r>
              <a:rPr lang="en-US" dirty="0"/>
              <a:t>Accuracy at low dimensions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Catastrophic (un)forgetting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Symbolic regression/PDEs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Expressibility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Challenges: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Slow to train, not GPU-efficient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Scalability</a:t>
            </a:r>
          </a:p>
          <a:p>
            <a:pPr marL="285750" indent="-285750">
              <a:buFontTx/>
              <a:buChar char="-"/>
            </a:pPr>
            <a:r>
              <a:rPr lang="en-US" dirty="0"/>
              <a:t>Lack of real-world testing</a:t>
            </a:r>
          </a:p>
        </p:txBody>
      </p:sp>
      <p:pic>
        <p:nvPicPr>
          <p:cNvPr id="8" name="Picture 7" descr="A close-up of a text&#10;&#10;Description automatically generated">
            <a:extLst>
              <a:ext uri="{FF2B5EF4-FFF2-40B4-BE49-F238E27FC236}">
                <a16:creationId xmlns:a16="http://schemas.microsoft.com/office/drawing/2014/main" id="{6E2AB57E-E66F-FCF3-7471-3BCB1CDD1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533" y="4338689"/>
            <a:ext cx="4572001" cy="79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7474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4B58D6-6102-444F-B284-A97ADD146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38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18587-C887-4F26-BCBB-B7A65BDC70CE}"/>
              </a:ext>
            </a:extLst>
          </p:cNvPr>
          <p:cNvSpPr txBox="1"/>
          <p:nvPr/>
        </p:nvSpPr>
        <p:spPr>
          <a:xfrm>
            <a:off x="4915228" y="2721114"/>
            <a:ext cx="2361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Discussion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D967CB-93D2-0145-C704-0800CD9C6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KAN!</a:t>
            </a:r>
          </a:p>
        </p:txBody>
      </p:sp>
    </p:spTree>
    <p:extLst>
      <p:ext uri="{BB962C8B-B14F-4D97-AF65-F5344CB8AC3E}">
        <p14:creationId xmlns:p14="http://schemas.microsoft.com/office/powerpoint/2010/main" val="26801724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4B58D6-6102-444F-B284-A97ADD146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39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18587-C887-4F26-BCBB-B7A65BDC70CE}"/>
              </a:ext>
            </a:extLst>
          </p:cNvPr>
          <p:cNvSpPr txBox="1"/>
          <p:nvPr/>
        </p:nvSpPr>
        <p:spPr>
          <a:xfrm>
            <a:off x="4624281" y="2721114"/>
            <a:ext cx="24997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Thank you!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C0075-6658-0540-676B-16BA9C4EA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KAN!</a:t>
            </a:r>
          </a:p>
        </p:txBody>
      </p:sp>
    </p:spTree>
    <p:extLst>
      <p:ext uri="{BB962C8B-B14F-4D97-AF65-F5344CB8AC3E}">
        <p14:creationId xmlns:p14="http://schemas.microsoft.com/office/powerpoint/2010/main" val="2421784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3735C8-2D3E-30F8-053D-D69D3B2A5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085DDBF-D1D0-7BB2-E9D1-3126B0C60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KAN!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124426-508B-14B8-04D7-E0D7A1D5467F}"/>
              </a:ext>
            </a:extLst>
          </p:cNvPr>
          <p:cNvSpPr txBox="1"/>
          <p:nvPr/>
        </p:nvSpPr>
        <p:spPr>
          <a:xfrm>
            <a:off x="4771086" y="42044"/>
            <a:ext cx="2649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Background</a:t>
            </a:r>
          </a:p>
        </p:txBody>
      </p:sp>
      <p:pic>
        <p:nvPicPr>
          <p:cNvPr id="8" name="Picture 7" descr="A drawing of a machine&#10;&#10;Description automatically generated">
            <a:extLst>
              <a:ext uri="{FF2B5EF4-FFF2-40B4-BE49-F238E27FC236}">
                <a16:creationId xmlns:a16="http://schemas.microsoft.com/office/drawing/2014/main" id="{9C4FC08F-11D6-4C43-03B2-711538508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138" y="866889"/>
            <a:ext cx="9283724" cy="4922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71209F-040D-53BC-3E4F-2A2AC2D299D3}"/>
              </a:ext>
            </a:extLst>
          </p:cNvPr>
          <p:cNvSpPr txBox="1"/>
          <p:nvPr/>
        </p:nvSpPr>
        <p:spPr>
          <a:xfrm>
            <a:off x="0" y="6050744"/>
            <a:ext cx="63097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Google Talk with Liu on same paper: https://www.youtube.com/watch?v=JuPwfQlPUt0&amp;ab_channel=GoogleTechTalks</a:t>
            </a:r>
          </a:p>
        </p:txBody>
      </p:sp>
    </p:spTree>
    <p:extLst>
      <p:ext uri="{BB962C8B-B14F-4D97-AF65-F5344CB8AC3E}">
        <p14:creationId xmlns:p14="http://schemas.microsoft.com/office/powerpoint/2010/main" val="2838142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868C61A-058F-015C-1FE9-A9D2CCDFC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KAN!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2D24E2-9B28-DBE8-1B04-A1AC03FE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40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A5DE7A-6306-8123-B36C-64CEB03C533F}"/>
              </a:ext>
            </a:extLst>
          </p:cNvPr>
          <p:cNvSpPr txBox="1"/>
          <p:nvPr/>
        </p:nvSpPr>
        <p:spPr>
          <a:xfrm>
            <a:off x="5559635" y="3059668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183774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EFA67-172C-6AD2-A00A-0292F930A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EFF923-E0BD-3099-F3DF-E344F347C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C42E535-0B66-F418-6945-3F450AF1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KAN!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FF3600-CAF2-CCC8-8DB7-8D531955349F}"/>
              </a:ext>
            </a:extLst>
          </p:cNvPr>
          <p:cNvSpPr txBox="1"/>
          <p:nvPr/>
        </p:nvSpPr>
        <p:spPr>
          <a:xfrm>
            <a:off x="4771086" y="42044"/>
            <a:ext cx="2649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Background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2465F3-DF64-AC77-D99F-23BE749CB163}"/>
              </a:ext>
            </a:extLst>
          </p:cNvPr>
          <p:cNvSpPr txBox="1"/>
          <p:nvPr/>
        </p:nvSpPr>
        <p:spPr>
          <a:xfrm>
            <a:off x="0" y="6050744"/>
            <a:ext cx="63097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Google Talk with Liu on same paper: https://www.youtube.com/watch?v=JuPwfQlPUt0&amp;ab_channel=GoogleTechTalks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D82D1A2-C33B-9230-4410-6096B5549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941" y="851190"/>
            <a:ext cx="8935600" cy="503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15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0A018-3EBA-2E17-F4DB-9237F4325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35DBA82-C43A-9921-AD1D-52772CF03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414" y="749930"/>
            <a:ext cx="9275171" cy="509055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9ECF3F-2CA3-EC39-5452-E0C640740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6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1B3A7E3-02DB-C21D-403F-C74148D6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KAN!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3F09FB-DEB6-4EE4-E927-0E9F8DDDAF11}"/>
              </a:ext>
            </a:extLst>
          </p:cNvPr>
          <p:cNvSpPr txBox="1"/>
          <p:nvPr/>
        </p:nvSpPr>
        <p:spPr>
          <a:xfrm>
            <a:off x="4771086" y="42044"/>
            <a:ext cx="2649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Background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8622D6-5A16-EF8B-B2B9-05AD20E3E44F}"/>
              </a:ext>
            </a:extLst>
          </p:cNvPr>
          <p:cNvSpPr txBox="1"/>
          <p:nvPr/>
        </p:nvSpPr>
        <p:spPr>
          <a:xfrm>
            <a:off x="0" y="6050744"/>
            <a:ext cx="63097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Google Talk with Liu on same paper: https://www.youtube.com/watch?v=JuPwfQlPUt0&amp;ab_channel=GoogleTechTalks</a:t>
            </a:r>
          </a:p>
        </p:txBody>
      </p:sp>
    </p:spTree>
    <p:extLst>
      <p:ext uri="{BB962C8B-B14F-4D97-AF65-F5344CB8AC3E}">
        <p14:creationId xmlns:p14="http://schemas.microsoft.com/office/powerpoint/2010/main" val="2655834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FAFF8-412D-9132-4DE2-CBBA711CD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0C845F-3BF9-B082-21DE-6E1855137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1062037"/>
            <a:ext cx="10172700" cy="47339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58FDA9-ED50-4670-1648-D3C9C4C61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7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27B15AB-ACFD-C6F4-469C-66C917A78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KAN!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34177E-E7D1-581C-C6E8-0A2DB5FD3BF8}"/>
              </a:ext>
            </a:extLst>
          </p:cNvPr>
          <p:cNvSpPr txBox="1"/>
          <p:nvPr/>
        </p:nvSpPr>
        <p:spPr>
          <a:xfrm>
            <a:off x="4771086" y="42044"/>
            <a:ext cx="2649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Background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599DAA-2CC7-2AFA-CBAA-22CA2DCF301D}"/>
              </a:ext>
            </a:extLst>
          </p:cNvPr>
          <p:cNvSpPr txBox="1"/>
          <p:nvPr/>
        </p:nvSpPr>
        <p:spPr>
          <a:xfrm>
            <a:off x="0" y="6050744"/>
            <a:ext cx="63097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Google Talk with Liu on same paper: https://www.youtube.com/watch?v=JuPwfQlPUt0&amp;ab_channel=GoogleTechTalks</a:t>
            </a:r>
          </a:p>
        </p:txBody>
      </p:sp>
    </p:spTree>
    <p:extLst>
      <p:ext uri="{BB962C8B-B14F-4D97-AF65-F5344CB8AC3E}">
        <p14:creationId xmlns:p14="http://schemas.microsoft.com/office/powerpoint/2010/main" val="502356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D4753-2438-B45F-1BC0-002391533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DDC0CE-2C66-7953-6517-796799318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8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29D863-8C9F-1825-8542-4C51D5966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KAN!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BBA18D-88F8-EC65-B650-796E6123EB22}"/>
              </a:ext>
            </a:extLst>
          </p:cNvPr>
          <p:cNvSpPr txBox="1"/>
          <p:nvPr/>
        </p:nvSpPr>
        <p:spPr>
          <a:xfrm>
            <a:off x="4771086" y="42044"/>
            <a:ext cx="2649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Background</a:t>
            </a:r>
          </a:p>
        </p:txBody>
      </p:sp>
      <p:pic>
        <p:nvPicPr>
          <p:cNvPr id="5" name="Picture 4" descr="A diagram of a complex structure&#10;&#10;Description automatically generated with medium confidence">
            <a:extLst>
              <a:ext uri="{FF2B5EF4-FFF2-40B4-BE49-F238E27FC236}">
                <a16:creationId xmlns:a16="http://schemas.microsoft.com/office/drawing/2014/main" id="{260C6168-ACD7-78A8-6E3D-79316B1AE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703" y="817192"/>
            <a:ext cx="8258633" cy="522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03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0EC1C-F37D-5F92-38CE-9704A8E47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005A90-57DB-D2A3-4D87-6BE712ADB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AD06-24D5-4BD7-A5D9-D7D60C888695}" type="slidenum">
              <a:rPr lang="en-US" smtClean="0"/>
              <a:t>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31C3D9-B9DE-677E-9588-584B0C398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KAN!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5D4F5A-527B-63E1-A71D-DBC3A72D046A}"/>
              </a:ext>
            </a:extLst>
          </p:cNvPr>
          <p:cNvSpPr txBox="1"/>
          <p:nvPr/>
        </p:nvSpPr>
        <p:spPr>
          <a:xfrm>
            <a:off x="4771086" y="42044"/>
            <a:ext cx="2649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Background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18F45B-5FBE-9F0E-D89F-5B9AFA41AC46}"/>
              </a:ext>
            </a:extLst>
          </p:cNvPr>
          <p:cNvSpPr txBox="1"/>
          <p:nvPr/>
        </p:nvSpPr>
        <p:spPr>
          <a:xfrm>
            <a:off x="5670245" y="697209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MLPs</a:t>
            </a:r>
          </a:p>
        </p:txBody>
      </p:sp>
      <p:pic>
        <p:nvPicPr>
          <p:cNvPr id="19" name="Picture 18" descr="A diagram of a function&#10;&#10;Description automatically generated">
            <a:extLst>
              <a:ext uri="{FF2B5EF4-FFF2-40B4-BE49-F238E27FC236}">
                <a16:creationId xmlns:a16="http://schemas.microsoft.com/office/drawing/2014/main" id="{7E76E7BC-4873-728C-90C0-0C6B181507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42" y="2102110"/>
            <a:ext cx="5415095" cy="2596550"/>
          </a:xfrm>
          <a:prstGeom prst="rect">
            <a:avLst/>
          </a:prstGeom>
        </p:spPr>
      </p:pic>
      <p:pic>
        <p:nvPicPr>
          <p:cNvPr id="21" name="Picture 20" descr="A collage of mathematical equations&#10;&#10;Description automatically generated">
            <a:extLst>
              <a:ext uri="{FF2B5EF4-FFF2-40B4-BE49-F238E27FC236}">
                <a16:creationId xmlns:a16="http://schemas.microsoft.com/office/drawing/2014/main" id="{A35B22EA-0210-11E4-1FAD-CA60234FA2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662" y="1212417"/>
            <a:ext cx="5415096" cy="48384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7EF1D60-D144-974B-C3D5-D70B36172734}"/>
              </a:ext>
            </a:extLst>
          </p:cNvPr>
          <p:cNvSpPr txBox="1"/>
          <p:nvPr/>
        </p:nvSpPr>
        <p:spPr>
          <a:xfrm>
            <a:off x="0" y="6050744"/>
            <a:ext cx="58592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Bycloud</a:t>
            </a:r>
            <a:r>
              <a:rPr lang="en-US" sz="1000" dirty="0"/>
              <a:t> video on </a:t>
            </a:r>
            <a:r>
              <a:rPr lang="en-US" sz="1000" dirty="0" err="1"/>
              <a:t>youtube</a:t>
            </a:r>
            <a:r>
              <a:rPr lang="en-US" sz="1000" dirty="0"/>
              <a:t>: https://www.youtube.com/watch?v=xLnQtLpPH-Y&amp;t=536s&amp;ab_channel=bycloud</a:t>
            </a:r>
          </a:p>
        </p:txBody>
      </p:sp>
    </p:spTree>
    <p:extLst>
      <p:ext uri="{BB962C8B-B14F-4D97-AF65-F5344CB8AC3E}">
        <p14:creationId xmlns:p14="http://schemas.microsoft.com/office/powerpoint/2010/main" val="375746319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7244</TotalTime>
  <Words>765</Words>
  <Application>Microsoft Office PowerPoint</Application>
  <PresentationFormat>Widescreen</PresentationFormat>
  <Paragraphs>253</Paragraphs>
  <Slides>40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Retrospect</vt:lpstr>
      <vt:lpstr>I KAN't Believe It's Not Neural Nets!  Kolmogorov-Arnold Networks Applications, Limitations, and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Reinforcement Learning and 〖Revisited Rainbow〗^1</dc:title>
  <dc:creator>LaGrow, Theodore J</dc:creator>
  <cp:lastModifiedBy>LaGrow, Theodore J</cp:lastModifiedBy>
  <cp:revision>32</cp:revision>
  <dcterms:created xsi:type="dcterms:W3CDTF">2021-07-09T13:39:56Z</dcterms:created>
  <dcterms:modified xsi:type="dcterms:W3CDTF">2024-12-06T16:52:20Z</dcterms:modified>
</cp:coreProperties>
</file>